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2EAA-BB21-4D08-B27D-451FF95D71EA}" type="datetimeFigureOut">
              <a:rPr lang="ru-RU" smtClean="0"/>
              <a:t>20.01.2016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EBDD-3399-46B4-BB53-40994BDCA3D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2EAA-BB21-4D08-B27D-451FF95D71EA}" type="datetimeFigureOut">
              <a:rPr lang="ru-RU" smtClean="0"/>
              <a:t>20.01.2016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EBDD-3399-46B4-BB53-40994BDCA3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2EAA-BB21-4D08-B27D-451FF95D71EA}" type="datetimeFigureOut">
              <a:rPr lang="ru-RU" smtClean="0"/>
              <a:t>20.01.2016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EBDD-3399-46B4-BB53-40994BDCA3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2EAA-BB21-4D08-B27D-451FF95D71EA}" type="datetimeFigureOut">
              <a:rPr lang="ru-RU" smtClean="0"/>
              <a:t>20.01.2016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EBDD-3399-46B4-BB53-40994BDCA3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2EAA-BB21-4D08-B27D-451FF95D71EA}" type="datetimeFigureOut">
              <a:rPr lang="ru-RU" smtClean="0"/>
              <a:t>20.01.2016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6F7BEBDD-3399-46B4-BB53-40994BDCA3DF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2EAA-BB21-4D08-B27D-451FF95D71EA}" type="datetimeFigureOut">
              <a:rPr lang="ru-RU" smtClean="0"/>
              <a:t>20.01.2016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EBDD-3399-46B4-BB53-40994BDCA3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2EAA-BB21-4D08-B27D-451FF95D71EA}" type="datetimeFigureOut">
              <a:rPr lang="ru-RU" smtClean="0"/>
              <a:t>20.01.2016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EBDD-3399-46B4-BB53-40994BDCA3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2EAA-BB21-4D08-B27D-451FF95D71EA}" type="datetimeFigureOut">
              <a:rPr lang="ru-RU" smtClean="0"/>
              <a:t>20.01.2016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EBDD-3399-46B4-BB53-40994BDCA3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2EAA-BB21-4D08-B27D-451FF95D71EA}" type="datetimeFigureOut">
              <a:rPr lang="ru-RU" smtClean="0"/>
              <a:t>20.01.2016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EBDD-3399-46B4-BB53-40994BDCA3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2EAA-BB21-4D08-B27D-451FF95D71EA}" type="datetimeFigureOut">
              <a:rPr lang="ru-RU" smtClean="0"/>
              <a:t>20.01.2016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EBDD-3399-46B4-BB53-40994BDCA3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2EAA-BB21-4D08-B27D-451FF95D71EA}" type="datetimeFigureOut">
              <a:rPr lang="ru-RU" smtClean="0"/>
              <a:t>20.01.2016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BEBDD-3399-46B4-BB53-40994BDCA3D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E142EAA-BB21-4D08-B27D-451FF95D71EA}" type="datetimeFigureOut">
              <a:rPr lang="ru-RU" smtClean="0"/>
              <a:t>20.01.2016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F7BEBDD-3399-46B4-BB53-40994BDCA3DF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186766" cy="1203348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b="1" dirty="0" smtClean="0">
                <a:solidFill>
                  <a:srgbClr val="00B0F0"/>
                </a:solidFill>
              </a:rPr>
              <a:t>Социальный </a:t>
            </a:r>
            <a:r>
              <a:rPr lang="ru-RU" b="1" dirty="0">
                <a:solidFill>
                  <a:srgbClr val="00B0F0"/>
                </a:solidFill>
              </a:rPr>
              <a:t>проект</a:t>
            </a:r>
            <a:r>
              <a:rPr lang="ru-RU" sz="3100" u="sng" dirty="0">
                <a:solidFill>
                  <a:srgbClr val="FF0000"/>
                </a:solidFill>
              </a:rPr>
              <a:t/>
            </a:r>
            <a:br>
              <a:rPr lang="ru-RU" sz="3100" u="sng" dirty="0">
                <a:solidFill>
                  <a:srgbClr val="FF0000"/>
                </a:solidFill>
              </a:rPr>
            </a:br>
            <a:r>
              <a:rPr lang="ru-RU" sz="3100" b="1" i="1" u="sng" dirty="0">
                <a:solidFill>
                  <a:srgbClr val="FF0000"/>
                </a:solidFill>
              </a:rPr>
              <a:t>«Руки помощи</a:t>
            </a:r>
            <a:r>
              <a:rPr lang="ru-RU" sz="3100" b="1" i="1" u="sng" dirty="0" smtClean="0">
                <a:solidFill>
                  <a:srgbClr val="FF0000"/>
                </a:solidFill>
              </a:rPr>
              <a:t>».</a:t>
            </a:r>
            <a:r>
              <a:rPr lang="ru-RU" sz="3100" b="1" i="1" dirty="0" smtClean="0"/>
              <a:t/>
            </a:r>
            <a:br>
              <a:rPr lang="ru-RU" sz="3100" b="1" i="1" dirty="0" smtClean="0"/>
            </a:br>
            <a:r>
              <a:rPr lang="ru-RU" sz="2800" b="1" i="1" dirty="0">
                <a:solidFill>
                  <a:srgbClr val="7030A0"/>
                </a:solidFill>
              </a:rPr>
              <a:t>Облегчи седому путь,</a:t>
            </a:r>
            <a:br>
              <a:rPr lang="ru-RU" sz="2800" b="1" i="1" dirty="0">
                <a:solidFill>
                  <a:srgbClr val="7030A0"/>
                </a:solidFill>
              </a:rPr>
            </a:br>
            <a:r>
              <a:rPr lang="ru-RU" sz="2800" b="1" i="1" dirty="0">
                <a:solidFill>
                  <a:srgbClr val="7030A0"/>
                </a:solidFill>
              </a:rPr>
              <a:t>Помоги хоть малость.</a:t>
            </a:r>
            <a:br>
              <a:rPr lang="ru-RU" sz="2800" b="1" i="1" dirty="0">
                <a:solidFill>
                  <a:srgbClr val="7030A0"/>
                </a:solidFill>
              </a:rPr>
            </a:br>
            <a:r>
              <a:rPr lang="ru-RU" sz="2800" b="1" i="1" dirty="0">
                <a:solidFill>
                  <a:srgbClr val="7030A0"/>
                </a:solidFill>
              </a:rPr>
              <a:t>Сам поймешь когда-нибудь,</a:t>
            </a:r>
            <a:br>
              <a:rPr lang="ru-RU" sz="2800" b="1" i="1" dirty="0">
                <a:solidFill>
                  <a:srgbClr val="7030A0"/>
                </a:solidFill>
              </a:rPr>
            </a:br>
            <a:r>
              <a:rPr lang="ru-RU" sz="2800" b="1" i="1" dirty="0">
                <a:solidFill>
                  <a:srgbClr val="7030A0"/>
                </a:solidFill>
              </a:rPr>
              <a:t>Что такое старость…</a:t>
            </a:r>
            <a:endParaRPr lang="ru-RU" sz="3100" b="1" i="1" dirty="0">
              <a:solidFill>
                <a:srgbClr val="7030A0"/>
              </a:solidFill>
            </a:endParaRPr>
          </a:p>
        </p:txBody>
      </p:sp>
      <p:pic>
        <p:nvPicPr>
          <p:cNvPr id="5" name="Содержимое 4" descr="C:\Users\гимназия-06\Pictures\ветераны2.jpg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496"/>
            <a:ext cx="4038600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5" descr="C:\Users\гимназия-06\Pictures\ветераны3.jpg"/>
          <p:cNvPicPr>
            <a:picLocks noGrp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 bwMode="auto">
          <a:xfrm>
            <a:off x="4786314" y="2857496"/>
            <a:ext cx="3888076" cy="36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85728"/>
            <a:ext cx="7772400" cy="71437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200" dirty="0" smtClean="0"/>
              <a:t>Заключение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1357298"/>
            <a:ext cx="8572560" cy="5072098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9600" dirty="0" smtClean="0">
                <a:solidFill>
                  <a:srgbClr val="FF0000"/>
                </a:solidFill>
              </a:rPr>
              <a:t>    Разработанная </a:t>
            </a:r>
            <a:r>
              <a:rPr lang="ru-RU" sz="9600" dirty="0">
                <a:solidFill>
                  <a:srgbClr val="FF0000"/>
                </a:solidFill>
              </a:rPr>
              <a:t>нами программа по теме: Модель социально-благотворительной акции «Руки помощи» одиноким пожилым людям, инвалидам, ветеранам ВОВ. Поэтому необходимо проведение модернизации системы оказания социальной поддержки участникам данной акции.</a:t>
            </a:r>
          </a:p>
          <a:p>
            <a:pPr algn="just"/>
            <a:r>
              <a:rPr lang="ru-RU" sz="9600" dirty="0" smtClean="0">
                <a:solidFill>
                  <a:srgbClr val="FF0000"/>
                </a:solidFill>
              </a:rPr>
              <a:t>     Изучили </a:t>
            </a:r>
            <a:r>
              <a:rPr lang="ru-RU" sz="9600" dirty="0">
                <a:solidFill>
                  <a:srgbClr val="FF0000"/>
                </a:solidFill>
              </a:rPr>
              <a:t>программные документы РФ по духовно-нравственному воспитанию и социализации обучающихся и нормативные требования к организации волонтерского движения;</a:t>
            </a:r>
          </a:p>
          <a:p>
            <a:pPr algn="just"/>
            <a:r>
              <a:rPr lang="ru-RU" sz="9600" dirty="0" smtClean="0">
                <a:solidFill>
                  <a:srgbClr val="FF0000"/>
                </a:solidFill>
              </a:rPr>
              <a:t>      Установили </a:t>
            </a:r>
            <a:r>
              <a:rPr lang="ru-RU" sz="9600" dirty="0">
                <a:solidFill>
                  <a:srgbClr val="FF0000"/>
                </a:solidFill>
              </a:rPr>
              <a:t>тесную связь с одинокими пожилыми людьми, инвалидами, </a:t>
            </a:r>
            <a:r>
              <a:rPr lang="ru-RU" sz="9600" dirty="0" smtClean="0">
                <a:solidFill>
                  <a:srgbClr val="FF0000"/>
                </a:solidFill>
              </a:rPr>
              <a:t>ветеранами </a:t>
            </a:r>
            <a:r>
              <a:rPr lang="ru-RU" sz="9600" dirty="0">
                <a:solidFill>
                  <a:srgbClr val="FF0000"/>
                </a:solidFill>
              </a:rPr>
              <a:t>ВОВ, оказание действенной практической помощи. Формирование знаний на основе проектно-исследовательской деятельности обучающихся.</a:t>
            </a:r>
          </a:p>
          <a:p>
            <a:pPr algn="just"/>
            <a:r>
              <a:rPr lang="ru-RU" sz="9600" dirty="0" smtClean="0">
                <a:solidFill>
                  <a:srgbClr val="FF0000"/>
                </a:solidFill>
              </a:rPr>
              <a:t>    Данную </a:t>
            </a:r>
            <a:r>
              <a:rPr lang="ru-RU" sz="9600" dirty="0">
                <a:solidFill>
                  <a:srgbClr val="FF0000"/>
                </a:solidFill>
              </a:rPr>
              <a:t>программу могут применять в своей работе педагоги-организаторы, педагоги дополнительного образования</a:t>
            </a:r>
            <a:r>
              <a:rPr lang="ru-RU" sz="9600" dirty="0" smtClean="0">
                <a:solidFill>
                  <a:srgbClr val="FF0000"/>
                </a:solidFill>
              </a:rPr>
              <a:t>. </a:t>
            </a:r>
            <a:endParaRPr lang="ru-RU" sz="9600" dirty="0">
              <a:solidFill>
                <a:srgbClr val="FF0000"/>
              </a:solidFill>
            </a:endParaRPr>
          </a:p>
          <a:p>
            <a:r>
              <a:rPr lang="ru-RU" sz="11200" dirty="0"/>
              <a:t> </a:t>
            </a:r>
          </a:p>
          <a:p>
            <a:r>
              <a:rPr lang="ru-RU" sz="11200" dirty="0"/>
              <a:t> 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b="1" dirty="0" smtClean="0"/>
              <a:t>Руководители </a:t>
            </a:r>
            <a:r>
              <a:rPr lang="ru-RU" b="1" dirty="0"/>
              <a:t>проекта: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000240"/>
            <a:ext cx="4038600" cy="4125923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70C0"/>
                </a:solidFill>
              </a:rPr>
              <a:t>Николаева </a:t>
            </a:r>
            <a:r>
              <a:rPr lang="ru-RU" sz="3600" dirty="0">
                <a:solidFill>
                  <a:srgbClr val="0070C0"/>
                </a:solidFill>
              </a:rPr>
              <a:t>А.А.</a:t>
            </a:r>
          </a:p>
          <a:p>
            <a:r>
              <a:rPr lang="ru-RU" sz="3600" dirty="0">
                <a:solidFill>
                  <a:srgbClr val="00B0F0"/>
                </a:solidFill>
              </a:rPr>
              <a:t>Сидорова Ангелина</a:t>
            </a:r>
          </a:p>
          <a:p>
            <a:r>
              <a:rPr lang="ru-RU" sz="3600" dirty="0">
                <a:solidFill>
                  <a:srgbClr val="00B0F0"/>
                </a:solidFill>
              </a:rPr>
              <a:t>Васильева Юлия</a:t>
            </a:r>
          </a:p>
          <a:p>
            <a:r>
              <a:rPr lang="ru-RU" sz="3600" dirty="0">
                <a:solidFill>
                  <a:srgbClr val="00B0F0"/>
                </a:solidFill>
              </a:rPr>
              <a:t>Ильин Вадим</a:t>
            </a:r>
          </a:p>
          <a:p>
            <a:r>
              <a:rPr lang="ru-RU" sz="3600" dirty="0">
                <a:solidFill>
                  <a:srgbClr val="00B0F0"/>
                </a:solidFill>
              </a:rPr>
              <a:t>Бобов Владимир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143116"/>
            <a:ext cx="4038600" cy="3983047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chemeClr val="accent2">
                    <a:lumMod val="75000"/>
                  </a:schemeClr>
                </a:solidFill>
              </a:rPr>
              <a:t>Участники проекта:</a:t>
            </a:r>
            <a:endParaRPr lang="ru-RU" sz="4000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4000" dirty="0">
                <a:solidFill>
                  <a:schemeClr val="accent2">
                    <a:lumMod val="75000"/>
                  </a:schemeClr>
                </a:solidFill>
              </a:rPr>
              <a:t>Добровольцы обучающиеся в 8 - 10 классах.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/>
              <a:t/>
            </a:r>
            <a:br>
              <a:rPr lang="ru-RU" sz="1800" b="1" dirty="0"/>
            </a:b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/>
              <a:t/>
            </a:r>
            <a:br>
              <a:rPr lang="ru-RU" sz="1800" b="1" dirty="0"/>
            </a:b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/>
              <a:t/>
            </a:r>
            <a:br>
              <a:rPr lang="ru-RU" sz="1800" b="1" dirty="0"/>
            </a:b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 smtClean="0">
                <a:solidFill>
                  <a:schemeClr val="tx2"/>
                </a:solidFill>
              </a:rPr>
              <a:t>Актуальность </a:t>
            </a:r>
            <a:r>
              <a:rPr lang="ru-RU" sz="1800" b="1" dirty="0">
                <a:solidFill>
                  <a:schemeClr val="tx2"/>
                </a:solidFill>
              </a:rPr>
              <a:t>проекта: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>
                <a:solidFill>
                  <a:srgbClr val="92D050"/>
                </a:solidFill>
              </a:rPr>
              <a:t>Пожилые </a:t>
            </a:r>
            <a:r>
              <a:rPr lang="ru-RU" sz="1800" dirty="0">
                <a:solidFill>
                  <a:srgbClr val="92D050"/>
                </a:solidFill>
              </a:rPr>
              <a:t>люди – это те, у кого сложилось ясное ощущение, что силы с каждым днём уменьшаются, а немощи умножаются, и что процесс этот необратим. Мы пытаемся внести праздник в их однообразные будни, по возможности улучшить условия их жизни, а главное – донести до других людей, что это – проблема, острая и актуальная, на которую нельзя закрывать глаза.</a:t>
            </a:r>
            <a:br>
              <a:rPr lang="ru-RU" sz="1800" dirty="0">
                <a:solidFill>
                  <a:srgbClr val="92D050"/>
                </a:solidFill>
              </a:rPr>
            </a:br>
            <a:r>
              <a:rPr lang="ru-RU" sz="1800" dirty="0">
                <a:solidFill>
                  <a:srgbClr val="92D050"/>
                </a:solidFill>
              </a:rPr>
              <a:t>В основу нашего социального проекта заложены идеи создания мобильных бригад по оказанию бесплатных услуг населению, расширение и развитие сети волонтерских команд среди учащихся в школе.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Содержимое 3" descr="C:\Users\гимназия-06\Pictures\Дети.JP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071670" y="3286125"/>
            <a:ext cx="5429288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chemeClr val="accent1">
                    <a:lumMod val="75000"/>
                  </a:schemeClr>
                </a:solidFill>
              </a:rPr>
              <a:t>Цель проекта.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200" b="1" dirty="0">
                <a:solidFill>
                  <a:schemeClr val="accent2">
                    <a:lumMod val="75000"/>
                  </a:schemeClr>
                </a:solidFill>
              </a:rPr>
              <a:t>Разработка и реализация условий проведения социально-благотворительной акции оказание услуг ветеранам ВОВ, одиноким пожилым людям и инвалидам в рамках внеурочной деятельности учащихся.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000" b="1" dirty="0">
                <a:solidFill>
                  <a:schemeClr val="accent2">
                    <a:lumMod val="75000"/>
                  </a:schemeClr>
                </a:solidFill>
              </a:rPr>
            </a:br>
            <a:endParaRPr lang="ru-RU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Содержимое 4" descr="C:\Users\гимназия-06\Pictures\1.jpg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2000240"/>
            <a:ext cx="3571900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5" descr="C:\Users\гимназия-06\Pictures\22.jpg"/>
          <p:cNvPicPr>
            <a:picLocks noGrp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43438" y="2000240"/>
            <a:ext cx="4000528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/>
              <a:t/>
            </a:r>
            <a:br>
              <a:rPr lang="ru-RU" sz="1800" b="1" dirty="0"/>
            </a:b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/>
              <a:t/>
            </a:r>
            <a:br>
              <a:rPr lang="ru-RU" sz="1800" b="1" dirty="0"/>
            </a:b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/>
              <a:t/>
            </a:r>
            <a:br>
              <a:rPr lang="ru-RU" sz="1800" b="1" dirty="0"/>
            </a:b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1800" b="1" dirty="0"/>
              <a:t/>
            </a:r>
            <a:br>
              <a:rPr lang="ru-RU" sz="1800" b="1" dirty="0"/>
            </a:br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2200" b="1" dirty="0" smtClean="0">
                <a:solidFill>
                  <a:schemeClr val="accent4">
                    <a:lumMod val="75000"/>
                  </a:schemeClr>
                </a:solidFill>
              </a:rPr>
              <a:t>Задачи </a:t>
            </a:r>
            <a:r>
              <a:rPr lang="ru-RU" sz="2200" b="1" dirty="0">
                <a:solidFill>
                  <a:schemeClr val="accent4">
                    <a:lumMod val="75000"/>
                  </a:schemeClr>
                </a:solidFill>
              </a:rPr>
              <a:t>проекта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>
                <a:solidFill>
                  <a:srgbClr val="FF0000"/>
                </a:solidFill>
              </a:rPr>
              <a:t>Изучить программные документы РФ по духовно-нравственному воспитанию и социализации обучающихся и нормативные требования к организации волонтерского движения.</a:t>
            </a:r>
            <a:br>
              <a:rPr lang="ru-RU" sz="1800" dirty="0">
                <a:solidFill>
                  <a:srgbClr val="FF0000"/>
                </a:solidFill>
              </a:rPr>
            </a:br>
            <a:r>
              <a:rPr lang="ru-RU" sz="1800" dirty="0">
                <a:solidFill>
                  <a:srgbClr val="FF0000"/>
                </a:solidFill>
              </a:rPr>
              <a:t>Определить порядок проведения и организации социально-благотворительной акции ориентированной на ветеранов Великой Отечественной войны, одиноких пожилых людей и инвалидов. (Подготовка основных планов мероприятий).</a:t>
            </a:r>
            <a:br>
              <a:rPr lang="ru-RU" sz="1800" dirty="0">
                <a:solidFill>
                  <a:srgbClr val="FF0000"/>
                </a:solidFill>
              </a:rPr>
            </a:br>
            <a:r>
              <a:rPr lang="ru-RU" sz="1800" dirty="0">
                <a:solidFill>
                  <a:srgbClr val="FF0000"/>
                </a:solidFill>
              </a:rPr>
              <a:t>Отработка алгоритма проведения подобных социально- благотворительной акций и внедрение в постоянную внеурочную деятельность обучающихся.</a:t>
            </a:r>
            <a:br>
              <a:rPr lang="ru-RU" sz="1800" dirty="0">
                <a:solidFill>
                  <a:srgbClr val="FF0000"/>
                </a:solidFill>
              </a:rPr>
            </a:br>
            <a:r>
              <a:rPr lang="ru-RU" sz="1800" dirty="0">
                <a:solidFill>
                  <a:srgbClr val="FF0000"/>
                </a:solidFill>
              </a:rPr>
              <a:t>Установление тесной связи поколений, оказание действенной практической помощи ветеранам. Формирование знаний на основе проектно-исследовательской деятельности учащихся.</a:t>
            </a: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  <p:pic>
        <p:nvPicPr>
          <p:cNvPr id="5" name="Содержимое 4" descr="C:\Users\гимназия-06\Pictures\24.jp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357421" y="3571876"/>
            <a:ext cx="4857785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Предмет исследования: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algn="just">
              <a:buNone/>
            </a:pPr>
            <a:r>
              <a:rPr lang="ru-RU" sz="8000" dirty="0" smtClean="0">
                <a:solidFill>
                  <a:schemeClr val="accent5">
                    <a:lumMod val="75000"/>
                  </a:schemeClr>
                </a:solidFill>
              </a:rPr>
              <a:t>        - Учебно-воспитательный </a:t>
            </a:r>
            <a:r>
              <a:rPr lang="ru-RU" sz="8000" dirty="0">
                <a:solidFill>
                  <a:schemeClr val="accent5">
                    <a:lumMod val="75000"/>
                  </a:schemeClr>
                </a:solidFill>
              </a:rPr>
              <a:t>процесс в образовательном учреждении, направленный на формирование позитивного социального опыта в отношении к пожилым людям.</a:t>
            </a:r>
          </a:p>
          <a:p>
            <a:pPr algn="just">
              <a:buNone/>
            </a:pPr>
            <a:r>
              <a:rPr lang="ru-RU" sz="8000" dirty="0" smtClean="0">
                <a:solidFill>
                  <a:schemeClr val="accent5">
                    <a:lumMod val="75000"/>
                  </a:schemeClr>
                </a:solidFill>
              </a:rPr>
              <a:t>        - После </a:t>
            </a:r>
            <a:r>
              <a:rPr lang="ru-RU" sz="8000" dirty="0">
                <a:solidFill>
                  <a:schemeClr val="accent5">
                    <a:lumMod val="75000"/>
                  </a:schemeClr>
                </a:solidFill>
              </a:rPr>
              <a:t>тщательного анализа опроса была выявлена приоритетная проблема: добровольческая, благотворительная помощь школьников людям, нуждающихся в помощи.</a:t>
            </a:r>
          </a:p>
          <a:p>
            <a:pPr algn="just">
              <a:buNone/>
            </a:pPr>
            <a:r>
              <a:rPr lang="ru-RU" sz="8000" dirty="0" smtClean="0">
                <a:solidFill>
                  <a:schemeClr val="accent5">
                    <a:lumMod val="75000"/>
                  </a:schemeClr>
                </a:solidFill>
              </a:rPr>
              <a:t>        - Для </a:t>
            </a:r>
            <a:r>
              <a:rPr lang="ru-RU" sz="8000" dirty="0">
                <a:solidFill>
                  <a:schemeClr val="accent5">
                    <a:lumMod val="75000"/>
                  </a:schemeClr>
                </a:solidFill>
              </a:rPr>
              <a:t>решения этой проблемы в школе были созданы мобильные бригады, состоящие из школьников добровольцев обучающихся в 7-8 классах. Добровольцы были ознакомлены с разработкой, целью и задачами проекта. Был составлен план работы, распределены обязанности между добровольцами для дальнейшей успешной реализации проекта. При распределении обязанностей учитывалось желание каждого добровольца, его индивидуальные возможности и способности, уровень подготовленности.</a:t>
            </a:r>
          </a:p>
          <a:p>
            <a:pPr algn="just">
              <a:buNone/>
            </a:pPr>
            <a:r>
              <a:rPr lang="ru-RU" sz="8000" dirty="0">
                <a:solidFill>
                  <a:schemeClr val="accent5">
                    <a:lumMod val="75000"/>
                  </a:schemeClr>
                </a:solidFill>
              </a:rPr>
              <a:t> </a:t>
            </a:r>
          </a:p>
          <a:p>
            <a:pPr>
              <a:buNone/>
            </a:pPr>
            <a:r>
              <a:rPr lang="ru-RU" sz="8000" dirty="0"/>
              <a:t> </a:t>
            </a:r>
          </a:p>
          <a:p>
            <a:pPr>
              <a:buNone/>
            </a:pPr>
            <a:r>
              <a:rPr lang="ru-RU" sz="8000" dirty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800" b="1" dirty="0" smtClean="0">
                <a:solidFill>
                  <a:srgbClr val="00B050"/>
                </a:solidFill>
              </a:rPr>
              <a:t>Составление </a:t>
            </a:r>
            <a:r>
              <a:rPr lang="ru-RU" sz="1800" b="1" dirty="0">
                <a:solidFill>
                  <a:srgbClr val="00B050"/>
                </a:solidFill>
              </a:rPr>
              <a:t>плана работы:</a:t>
            </a:r>
            <a:r>
              <a:rPr lang="ru-RU" sz="1800" dirty="0">
                <a:solidFill>
                  <a:srgbClr val="00B050"/>
                </a:solidFill>
              </a:rPr>
              <a:t/>
            </a:r>
            <a:br>
              <a:rPr lang="ru-RU" sz="1800" dirty="0">
                <a:solidFill>
                  <a:srgbClr val="00B050"/>
                </a:solidFill>
              </a:rPr>
            </a:br>
            <a:r>
              <a:rPr lang="ru-RU" sz="1800" dirty="0">
                <a:solidFill>
                  <a:srgbClr val="00B050"/>
                </a:solidFill>
              </a:rPr>
              <a:t>В тесном сотрудничестве с Сельским поселением, составить список пожилых людей с адресами и необходимой помощью. Разбиться на группы по территориальному признаку. </a:t>
            </a:r>
            <a:br>
              <a:rPr lang="ru-RU" sz="1800" dirty="0">
                <a:solidFill>
                  <a:srgbClr val="00B050"/>
                </a:solidFill>
              </a:rPr>
            </a:br>
            <a:r>
              <a:rPr lang="ru-RU" sz="1800" b="1" dirty="0">
                <a:solidFill>
                  <a:srgbClr val="00B050"/>
                </a:solidFill>
              </a:rPr>
              <a:t>Подведение итогов работы</a:t>
            </a:r>
            <a:r>
              <a:rPr lang="ru-RU" sz="1800" dirty="0">
                <a:solidFill>
                  <a:srgbClr val="00B050"/>
                </a:solidFill>
              </a:rPr>
              <a:t>:</a:t>
            </a:r>
            <a:br>
              <a:rPr lang="ru-RU" sz="1800" dirty="0">
                <a:solidFill>
                  <a:srgbClr val="00B050"/>
                </a:solidFill>
              </a:rPr>
            </a:br>
            <a:r>
              <a:rPr lang="ru-RU" sz="1800" dirty="0">
                <a:solidFill>
                  <a:srgbClr val="00B050"/>
                </a:solidFill>
              </a:rPr>
              <a:t>- Анализ результатов работы по проекту;</a:t>
            </a:r>
            <a:br>
              <a:rPr lang="ru-RU" sz="1800" dirty="0">
                <a:solidFill>
                  <a:srgbClr val="00B050"/>
                </a:solidFill>
              </a:rPr>
            </a:br>
            <a:r>
              <a:rPr lang="ru-RU" sz="1800" dirty="0">
                <a:solidFill>
                  <a:srgbClr val="00B050"/>
                </a:solidFill>
              </a:rPr>
              <a:t>- Информирование администрации школы о результатах реализации проекта;</a:t>
            </a:r>
            <a:br>
              <a:rPr lang="ru-RU" sz="1800" dirty="0">
                <a:solidFill>
                  <a:srgbClr val="00B050"/>
                </a:solidFill>
              </a:rPr>
            </a:br>
            <a:r>
              <a:rPr lang="ru-RU" sz="1800" dirty="0">
                <a:solidFill>
                  <a:srgbClr val="00B050"/>
                </a:solidFill>
              </a:rPr>
              <a:t>-   </a:t>
            </a:r>
            <a:r>
              <a:rPr lang="ru-RU" sz="1800" b="1" dirty="0">
                <a:solidFill>
                  <a:srgbClr val="00B050"/>
                </a:solidFill>
              </a:rPr>
              <a:t>Отзывы о работе</a:t>
            </a:r>
            <a:r>
              <a:rPr lang="ru-RU" sz="1800" dirty="0">
                <a:solidFill>
                  <a:srgbClr val="00B050"/>
                </a:solidFill>
              </a:rPr>
              <a:t>: дипломы, грамоты, благодарности от школы.</a:t>
            </a:r>
            <a:br>
              <a:rPr lang="ru-RU" sz="1800" dirty="0">
                <a:solidFill>
                  <a:srgbClr val="00B050"/>
                </a:solidFill>
              </a:rPr>
            </a:br>
            <a:r>
              <a:rPr lang="ru-RU" sz="1800" b="1" dirty="0">
                <a:solidFill>
                  <a:srgbClr val="00B050"/>
                </a:solidFill>
              </a:rPr>
              <a:t>Этапы реализации акции</a:t>
            </a:r>
            <a:r>
              <a:rPr lang="ru-RU" sz="1800" dirty="0">
                <a:solidFill>
                  <a:srgbClr val="00B050"/>
                </a:solidFill>
              </a:rPr>
              <a:t>:</a:t>
            </a:r>
            <a:br>
              <a:rPr lang="ru-RU" sz="1800" dirty="0">
                <a:solidFill>
                  <a:srgbClr val="00B050"/>
                </a:solidFill>
              </a:rPr>
            </a:br>
            <a:r>
              <a:rPr lang="ru-RU" sz="1800" dirty="0">
                <a:solidFill>
                  <a:srgbClr val="00B050"/>
                </a:solidFill>
              </a:rPr>
              <a:t>1 Подготовительный с 1.09.2015г по 1.10.2015г</a:t>
            </a:r>
            <a:br>
              <a:rPr lang="ru-RU" sz="1800" dirty="0">
                <a:solidFill>
                  <a:srgbClr val="00B050"/>
                </a:solidFill>
              </a:rPr>
            </a:br>
            <a:r>
              <a:rPr lang="ru-RU" sz="1800" dirty="0">
                <a:solidFill>
                  <a:srgbClr val="00B050"/>
                </a:solidFill>
              </a:rPr>
              <a:t>2. Основной с 1.10.2015 по 15.03.2016г</a:t>
            </a:r>
            <a:br>
              <a:rPr lang="ru-RU" sz="1800" dirty="0">
                <a:solidFill>
                  <a:srgbClr val="00B050"/>
                </a:solidFill>
              </a:rPr>
            </a:br>
            <a:r>
              <a:rPr lang="ru-RU" sz="1800" dirty="0">
                <a:solidFill>
                  <a:srgbClr val="00B050"/>
                </a:solidFill>
              </a:rPr>
              <a:t>3. Заключительный с 16.03.2016 по 20.05.2016г</a:t>
            </a:r>
            <a:br>
              <a:rPr lang="ru-RU" sz="1800" dirty="0">
                <a:solidFill>
                  <a:srgbClr val="00B050"/>
                </a:solidFill>
              </a:rPr>
            </a:br>
            <a:r>
              <a:rPr lang="ru-RU" sz="1800" dirty="0">
                <a:solidFill>
                  <a:srgbClr val="00B050"/>
                </a:solidFill>
              </a:rPr>
              <a:t>Сроки реализации: с 1.10.2015 по 20.05.2016 год.</a:t>
            </a: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pic>
        <p:nvPicPr>
          <p:cNvPr id="4" name="Содержимое 3" descr="C:\Users\гимназия-06\Pictures\23.jp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000231" y="3571876"/>
            <a:ext cx="5286413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Необходимые 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>ресурсы:</a:t>
            </a:r>
            <a:br>
              <a:rPr lang="ru-RU" sz="24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>Финансовые расходы в проект не заложены. Необходимая материально-техническая база предоставляется из хозяйства пожилых людей, ветеранов ВОВ.</a:t>
            </a:r>
            <a:br>
              <a:rPr lang="ru-RU" sz="2400" dirty="0">
                <a:solidFill>
                  <a:schemeClr val="accent2">
                    <a:lumMod val="75000"/>
                  </a:schemeClr>
                </a:solidFill>
              </a:rPr>
            </a:br>
            <a:endParaRPr lang="ru-RU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Содержимое 4" descr="C:\Users\гимназия-06\Pictures\27.jpg"/>
          <p:cNvPicPr>
            <a:picLocks noGrp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457200" y="2348706"/>
            <a:ext cx="4038600" cy="3866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5" descr="C:\Users\гимназия-06\Pictures\25.jpg"/>
          <p:cNvPicPr>
            <a:picLocks noGrp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 bwMode="auto">
          <a:xfrm>
            <a:off x="4648200" y="2348706"/>
            <a:ext cx="4038600" cy="3866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Ожидаемые </a:t>
            </a:r>
            <a:r>
              <a:rPr lang="ru-RU" sz="2000" dirty="0"/>
              <a:t>результаты:</a:t>
            </a:r>
            <a:br>
              <a:rPr lang="ru-RU" sz="2000" dirty="0"/>
            </a:br>
            <a:r>
              <a:rPr lang="ru-RU" sz="2000" dirty="0"/>
              <a:t>- Апробирование новых форм и методов работы, участие в различных акциях и мероприятиях;</a:t>
            </a:r>
            <a:br>
              <a:rPr lang="ru-RU" sz="2000" dirty="0"/>
            </a:br>
            <a:r>
              <a:rPr lang="ru-RU" sz="2000" dirty="0"/>
              <a:t>- Внедрение и развитие новых подходов в реализации проекта;</a:t>
            </a:r>
            <a:br>
              <a:rPr lang="ru-RU" sz="2000" dirty="0"/>
            </a:br>
            <a:r>
              <a:rPr lang="ru-RU" sz="2000" dirty="0"/>
              <a:t>- Приобретение новых социальных партнеров, заинтересованных в проекте;</a:t>
            </a:r>
            <a:br>
              <a:rPr lang="ru-RU" sz="2000" dirty="0"/>
            </a:br>
            <a:r>
              <a:rPr lang="ru-RU" sz="2000" dirty="0"/>
              <a:t>- Расширение сферы предлагаемых добровольческих акций;</a:t>
            </a:r>
            <a:br>
              <a:rPr lang="ru-RU" sz="2000" dirty="0"/>
            </a:br>
            <a:r>
              <a:rPr lang="ru-RU" sz="2000" dirty="0"/>
              <a:t>- Освещение работы добровольцев в СМИ.</a:t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1026" name="Picture 2" descr="C:\Users\гимназия-06\Pictures\2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214546" y="2500306"/>
            <a:ext cx="5286412" cy="39290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40</TotalTime>
  <Words>230</Words>
  <Application>Microsoft Office PowerPoint</Application>
  <PresentationFormat>Экран (4:3)</PresentationFormat>
  <Paragraphs>30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Апекс</vt:lpstr>
      <vt:lpstr>   Социальный проект «Руки помощи». Облегчи седому путь, Помоги хоть малость. Сам поймешь когда-нибудь, Что такое старость…</vt:lpstr>
      <vt:lpstr>   Руководители проекта:  </vt:lpstr>
      <vt:lpstr>       Актуальность проекта: Пожилые люди – это те, у кого сложилось ясное ощущение, что силы с каждым днём уменьшаются, а немощи умножаются, и что процесс этот необратим. Мы пытаемся внести праздник в их однообразные будни, по возможности улучшить условия их жизни, а главное – донести до других людей, что это – проблема, острая и актуальная, на которую нельзя закрывать глаза. В основу нашего социального проекта заложены идеи создания мобильных бригад по оказанию бесплатных услуг населению, расширение и развитие сети волонтерских команд среди учащихся в школе. </vt:lpstr>
      <vt:lpstr>Цель проекта. Разработка и реализация условий проведения социально-благотворительной акции оказание услуг ветеранам ВОВ, одиноким пожилым людям и инвалидам в рамках внеурочной деятельности учащихся. </vt:lpstr>
      <vt:lpstr>         Задачи проекта Изучить программные документы РФ по духовно-нравственному воспитанию и социализации обучающихся и нормативные требования к организации волонтерского движения. Определить порядок проведения и организации социально-благотворительной акции ориентированной на ветеранов Великой Отечественной войны, одиноких пожилых людей и инвалидов. (Подготовка основных планов мероприятий). Отработка алгоритма проведения подобных социально- благотворительной акций и внедрение в постоянную внеурочную деятельность обучающихся. Установление тесной связи поколений, оказание действенной практической помощи ветеранам. Формирование знаний на основе проектно-исследовательской деятельности учащихся. </vt:lpstr>
      <vt:lpstr>Предмет исследования:</vt:lpstr>
      <vt:lpstr>          Составление плана работы: В тесном сотрудничестве с Сельским поселением, составить список пожилых людей с адресами и необходимой помощью. Разбиться на группы по территориальному признаку.  Подведение итогов работы: - Анализ результатов работы по проекту; - Информирование администрации школы о результатах реализации проекта; -   Отзывы о работе: дипломы, грамоты, благодарности от школы. Этапы реализации акции: 1 Подготовительный с 1.09.2015г по 1.10.2015г 2. Основной с 1.10.2015 по 15.03.2016г 3. Заключительный с 16.03.2016 по 20.05.2016г Сроки реализации: с 1.10.2015 по 20.05.2016 год. </vt:lpstr>
      <vt:lpstr>   Необходимые ресурсы: Финансовые расходы в проект не заложены. Необходимая материально-техническая база предоставляется из хозяйства пожилых людей, ветеранов ВОВ. </vt:lpstr>
      <vt:lpstr>    Ожидаемые результаты: - Апробирование новых форм и методов работы, участие в различных акциях и мероприятиях; - Внедрение и развитие новых подходов в реализации проекта; - Приобретение новых социальных партнеров, заинтересованных в проекте; - Расширение сферы предлагаемых добровольческих акций; - Освещение работы добровольцев в СМИ. </vt:lpstr>
      <vt:lpstr>                  Заключение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Социальный проект «Руки помощи». Облегчи седому путь, Помоги хоть малость. Сам поймешь когда-нибудь, Что такое старость…</dc:title>
  <dc:creator>гимназия-06</dc:creator>
  <cp:lastModifiedBy>гимназия-06</cp:lastModifiedBy>
  <cp:revision>5</cp:revision>
  <dcterms:created xsi:type="dcterms:W3CDTF">2016-01-20T05:50:45Z</dcterms:created>
  <dcterms:modified xsi:type="dcterms:W3CDTF">2016-01-20T06:31:30Z</dcterms:modified>
</cp:coreProperties>
</file>